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632" r:id="rId2"/>
    <p:sldId id="628" r:id="rId3"/>
    <p:sldId id="645" r:id="rId4"/>
    <p:sldId id="624" r:id="rId5"/>
    <p:sldId id="646" r:id="rId6"/>
    <p:sldId id="647" r:id="rId7"/>
    <p:sldId id="648" r:id="rId8"/>
    <p:sldId id="649" r:id="rId9"/>
    <p:sldId id="650" r:id="rId10"/>
    <p:sldId id="665" r:id="rId11"/>
    <p:sldId id="666" r:id="rId12"/>
    <p:sldId id="667" r:id="rId13"/>
    <p:sldId id="669" r:id="rId14"/>
    <p:sldId id="674" r:id="rId15"/>
    <p:sldId id="675" r:id="rId16"/>
    <p:sldId id="670" r:id="rId17"/>
    <p:sldId id="671" r:id="rId18"/>
    <p:sldId id="672" r:id="rId19"/>
    <p:sldId id="673" r:id="rId20"/>
    <p:sldId id="686" r:id="rId21"/>
    <p:sldId id="687" r:id="rId22"/>
    <p:sldId id="683" r:id="rId23"/>
    <p:sldId id="684" r:id="rId24"/>
    <p:sldId id="685" r:id="rId25"/>
    <p:sldId id="681" r:id="rId26"/>
    <p:sldId id="682" r:id="rId27"/>
    <p:sldId id="688" r:id="rId28"/>
    <p:sldId id="689" r:id="rId29"/>
    <p:sldId id="6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4660"/>
  </p:normalViewPr>
  <p:slideViewPr>
    <p:cSldViewPr>
      <p:cViewPr varScale="1">
        <p:scale>
          <a:sx n="87" d="100"/>
          <a:sy n="87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4EBB-40ED-4438-9D27-6B4314A44E22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75B92-4DF5-4BAB-AC69-BA47609F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81000C-252D-4EDA-9A99-7954B330A72D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D958D67-630A-40C4-A57B-DFD88578F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cs.org/saving-wild-places/all-landscapes.aspx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programmes/p00kznts" TargetMode="External"/><Relationship Id="rId2" Type="http://schemas.openxmlformats.org/officeDocument/2006/relationships/hyperlink" Target="http://www.bbc.co.uk/programmes/p00fdrh0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://www.bbc.co.uk/programmes/p004dzv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ideo.nationalgeographic.com/video/places/parks-and-nature-places/forests-and-jungles/canada_canadianrainforest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Vulnerability of other systems</a:t>
            </a:r>
          </a:p>
          <a:p>
            <a:r>
              <a:rPr lang="en-US" dirty="0" smtClean="0"/>
              <a:t>Regeneration rate</a:t>
            </a:r>
          </a:p>
          <a:p>
            <a:r>
              <a:rPr lang="en-US" dirty="0" smtClean="0"/>
              <a:t>Total area and species diversity</a:t>
            </a:r>
          </a:p>
          <a:p>
            <a:r>
              <a:rPr lang="en-US" dirty="0" smtClean="0"/>
              <a:t>Rainforest and “green politics”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Arguments for preserving species and habitats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Ethical</a:t>
            </a:r>
          </a:p>
          <a:p>
            <a:pPr lvl="1"/>
            <a:r>
              <a:rPr lang="en-US" dirty="0" smtClean="0"/>
              <a:t>Every species has a right to live</a:t>
            </a:r>
          </a:p>
          <a:p>
            <a:pPr lvl="1"/>
            <a:r>
              <a:rPr lang="en-US" dirty="0" smtClean="0"/>
              <a:t>Wildlife has cultural importance</a:t>
            </a:r>
          </a:p>
          <a:p>
            <a:pPr lvl="1"/>
            <a:r>
              <a:rPr lang="en-US" dirty="0" smtClean="0"/>
              <a:t>Depriving future generations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imagesCATL09J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419600"/>
            <a:ext cx="3523724" cy="2286000"/>
          </a:xfrm>
          <a:prstGeom prst="rect">
            <a:avLst/>
          </a:prstGeom>
        </p:spPr>
      </p:pic>
      <p:pic>
        <p:nvPicPr>
          <p:cNvPr id="5" name="Picture 4" descr="fish%20endangered%20species%20fe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29000"/>
            <a:ext cx="5892800" cy="2233561"/>
          </a:xfrm>
          <a:prstGeom prst="rect">
            <a:avLst/>
          </a:prstGeom>
        </p:spPr>
      </p:pic>
      <p:pic>
        <p:nvPicPr>
          <p:cNvPr id="6" name="Picture 5" descr="imagesCAY230V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600200"/>
            <a:ext cx="2988039" cy="1981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CABUTB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2857500" cy="1600200"/>
          </a:xfrm>
          <a:prstGeom prst="rect">
            <a:avLst/>
          </a:prstGeom>
        </p:spPr>
      </p:pic>
      <p:pic>
        <p:nvPicPr>
          <p:cNvPr id="4" name="Picture 3" descr="imagesCAMP82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-1"/>
            <a:ext cx="3810000" cy="1436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Arguments for preserving species and habitats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382000" cy="2210862"/>
          </a:xfrm>
        </p:spPr>
        <p:txBody>
          <a:bodyPr/>
          <a:lstStyle/>
          <a:p>
            <a:r>
              <a:rPr lang="en-US" b="1" dirty="0" smtClean="0"/>
              <a:t>Aesthetic</a:t>
            </a:r>
          </a:p>
          <a:p>
            <a:pPr lvl="1"/>
            <a:r>
              <a:rPr lang="en-US" dirty="0" smtClean="0"/>
              <a:t>The natural world is beautiful</a:t>
            </a:r>
          </a:p>
          <a:p>
            <a:pPr lvl="1"/>
            <a:r>
              <a:rPr lang="en-US" dirty="0" smtClean="0"/>
              <a:t>It provides inspiration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Flower - Water Conservation Gar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352800"/>
            <a:ext cx="2844800" cy="2133600"/>
          </a:xfrm>
          <a:prstGeom prst="rect">
            <a:avLst/>
          </a:prstGeom>
        </p:spPr>
      </p:pic>
      <p:pic>
        <p:nvPicPr>
          <p:cNvPr id="8" name="Picture 7" descr="imagesCAQ1Y5O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600200"/>
            <a:ext cx="3009900" cy="1875888"/>
          </a:xfrm>
          <a:prstGeom prst="rect">
            <a:avLst/>
          </a:prstGeom>
        </p:spPr>
      </p:pic>
      <p:pic>
        <p:nvPicPr>
          <p:cNvPr id="10" name="Picture 9" descr="Dive-on-colorful-coral-reef-via-Shutterstock-615x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648200"/>
            <a:ext cx="3386138" cy="1899541"/>
          </a:xfrm>
          <a:prstGeom prst="rect">
            <a:avLst/>
          </a:prstGeom>
        </p:spPr>
      </p:pic>
      <p:pic>
        <p:nvPicPr>
          <p:cNvPr id="11" name="Picture 10" descr="One-foot-island-beach-with-palm-trees-and-white-sand-beach-co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3810000"/>
            <a:ext cx="4114800" cy="2743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le-lion-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0"/>
            <a:ext cx="2743200" cy="206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Arguments for preserving species and habitats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32048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</a:t>
            </a:r>
          </a:p>
          <a:p>
            <a:pPr lvl="1"/>
            <a:r>
              <a:rPr lang="en-US" dirty="0" smtClean="0"/>
              <a:t>Economic Goods – food, fuel, lumber, etc.</a:t>
            </a:r>
          </a:p>
          <a:p>
            <a:pPr lvl="1"/>
            <a:r>
              <a:rPr lang="en-US" dirty="0" smtClean="0"/>
              <a:t>New Commodities – medicines</a:t>
            </a:r>
          </a:p>
          <a:p>
            <a:pPr lvl="1"/>
            <a:r>
              <a:rPr lang="en-US" dirty="0" smtClean="0"/>
              <a:t>New Crops – improves varieties (genes)</a:t>
            </a:r>
          </a:p>
          <a:p>
            <a:pPr lvl="1"/>
            <a:r>
              <a:rPr lang="en-US" dirty="0" smtClean="0"/>
              <a:t>Eco-tourism – generates $500 billion worldwide</a:t>
            </a:r>
          </a:p>
          <a:p>
            <a:pPr lvl="2"/>
            <a:r>
              <a:rPr lang="en-US" dirty="0" smtClean="0"/>
              <a:t>Male lion in Kenya generates $515,000 in tourist dollars but only $1,000 if killed for its skin</a:t>
            </a:r>
          </a:p>
          <a:p>
            <a:pPr lvl="8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ElephantHills-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572000"/>
            <a:ext cx="2857500" cy="2095500"/>
          </a:xfrm>
          <a:prstGeom prst="rect">
            <a:avLst/>
          </a:prstGeom>
        </p:spPr>
      </p:pic>
      <p:pic>
        <p:nvPicPr>
          <p:cNvPr id="5" name="Picture 4" descr="imagesCAFGBXQ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267200"/>
            <a:ext cx="2438400" cy="2438400"/>
          </a:xfrm>
          <a:prstGeom prst="rect">
            <a:avLst/>
          </a:prstGeom>
        </p:spPr>
      </p:pic>
      <p:pic>
        <p:nvPicPr>
          <p:cNvPr id="7" name="Picture 6" descr="IMG_49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99" y="4648200"/>
            <a:ext cx="2970871" cy="1981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Governmental and Non Governmental Organizations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Governmental</a:t>
            </a:r>
          </a:p>
          <a:p>
            <a:pPr lvl="1"/>
            <a:r>
              <a:rPr lang="en-US" dirty="0" smtClean="0"/>
              <a:t>UNEP</a:t>
            </a:r>
          </a:p>
          <a:p>
            <a:pPr lvl="1"/>
            <a:r>
              <a:rPr lang="en-US" dirty="0" smtClean="0"/>
              <a:t>EPA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Non Governmental</a:t>
            </a:r>
          </a:p>
          <a:p>
            <a:pPr lvl="1"/>
            <a:r>
              <a:rPr lang="en-US" dirty="0" smtClean="0"/>
              <a:t>Greenpeace</a:t>
            </a:r>
          </a:p>
          <a:p>
            <a:pPr lvl="1"/>
            <a:r>
              <a:rPr lang="en-US" dirty="0" smtClean="0"/>
              <a:t>WWF</a:t>
            </a:r>
            <a:endParaRPr lang="en-US" dirty="0"/>
          </a:p>
        </p:txBody>
      </p:sp>
      <p:pic>
        <p:nvPicPr>
          <p:cNvPr id="6" name="Picture 5" descr="1887098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352800"/>
            <a:ext cx="1828800" cy="1828800"/>
          </a:xfrm>
          <a:prstGeom prst="rect">
            <a:avLst/>
          </a:prstGeom>
        </p:spPr>
      </p:pic>
      <p:pic>
        <p:nvPicPr>
          <p:cNvPr id="7" name="Picture 6" descr="epa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343400"/>
            <a:ext cx="2057400" cy="2057400"/>
          </a:xfrm>
          <a:prstGeom prst="rect">
            <a:avLst/>
          </a:prstGeom>
        </p:spPr>
      </p:pic>
      <p:pic>
        <p:nvPicPr>
          <p:cNvPr id="8" name="Picture 7" descr="greenpeace-stic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5105400"/>
            <a:ext cx="2819400" cy="1364092"/>
          </a:xfrm>
          <a:prstGeom prst="rect">
            <a:avLst/>
          </a:prstGeom>
        </p:spPr>
      </p:pic>
      <p:pic>
        <p:nvPicPr>
          <p:cNvPr id="9" name="Picture 8" descr="WWF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819400"/>
            <a:ext cx="2069432" cy="205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Governmental and Non Governmental Organizations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449512"/>
            <a:ext cx="4497388" cy="3951288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part or branch of a national, state, department, or local government</a:t>
            </a:r>
            <a:endParaRPr lang="en-US" sz="3600" dirty="0" smtClean="0"/>
          </a:p>
          <a:p>
            <a:pPr lvl="1"/>
            <a:r>
              <a:rPr lang="en-US" dirty="0" smtClean="0"/>
              <a:t>ultimately responsible to the voter</a:t>
            </a:r>
            <a:endParaRPr lang="en-US" sz="3600" dirty="0" smtClean="0"/>
          </a:p>
          <a:p>
            <a:pPr lvl="1"/>
            <a:r>
              <a:rPr lang="en-US" dirty="0" smtClean="0"/>
              <a:t>have the authority to prosecute violations of regulations within their jurisdiction</a:t>
            </a:r>
            <a:endParaRPr lang="en-US" sz="3600" dirty="0" smtClean="0"/>
          </a:p>
          <a:p>
            <a:pPr lvl="1"/>
            <a:r>
              <a:rPr lang="en-US" dirty="0" smtClean="0"/>
              <a:t>examples: Fish and Wildlife Service, Department of Agriculture, </a:t>
            </a:r>
            <a:r>
              <a:rPr lang="en-US" dirty="0" err="1" smtClean="0"/>
              <a:t>Eaux</a:t>
            </a:r>
            <a:r>
              <a:rPr lang="en-US" dirty="0" smtClean="0"/>
              <a:t> et </a:t>
            </a:r>
            <a:r>
              <a:rPr lang="en-US" dirty="0" err="1" smtClean="0"/>
              <a:t>Forets</a:t>
            </a:r>
            <a:r>
              <a:rPr lang="en-US" dirty="0" smtClean="0"/>
              <a:t> (Water and Forests), and other branches of local and national government agencies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intergovernmental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43400" y="2286000"/>
            <a:ext cx="4648200" cy="4419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generally a part of multi-national organizations, especially the United Nations</a:t>
            </a:r>
            <a:endParaRPr lang="en-US" sz="3600" dirty="0" smtClean="0"/>
          </a:p>
          <a:p>
            <a:pPr lvl="1"/>
            <a:r>
              <a:rPr lang="en-US" dirty="0" smtClean="0"/>
              <a:t>most agreements are not legally binding under international law, but each signatory country is responsible for legislating and regulating conservation efforts within their own territory, the UN and other IGO’s </a:t>
            </a:r>
            <a:endParaRPr lang="en-US" sz="3600" dirty="0" smtClean="0"/>
          </a:p>
          <a:p>
            <a:pPr lvl="1"/>
            <a:r>
              <a:rPr lang="en-US" dirty="0" smtClean="0"/>
              <a:t>Examples: UNEP (United Nations Environment </a:t>
            </a:r>
            <a:r>
              <a:rPr lang="en-US" dirty="0" err="1" smtClean="0"/>
              <a:t>Programme</a:t>
            </a:r>
            <a:r>
              <a:rPr lang="en-US" dirty="0" smtClean="0"/>
              <a:t>), CITES, IPCC (</a:t>
            </a:r>
            <a:r>
              <a:rPr lang="en-US" dirty="0" err="1" smtClean="0"/>
              <a:t>Intergovernment</a:t>
            </a:r>
            <a:r>
              <a:rPr lang="en-US" dirty="0" smtClean="0"/>
              <a:t> Panel on Climate Change)</a:t>
            </a:r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Governmental and Non Governmental Organizations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Nongovernmental</a:t>
            </a:r>
          </a:p>
          <a:p>
            <a:pPr lvl="1"/>
            <a:r>
              <a:rPr lang="en-US" dirty="0" smtClean="0"/>
              <a:t>work independently from governments to protect threatened species and areas</a:t>
            </a:r>
            <a:endParaRPr lang="en-US" sz="4000" dirty="0" smtClean="0"/>
          </a:p>
          <a:p>
            <a:pPr lvl="1"/>
            <a:r>
              <a:rPr lang="en-US" dirty="0" smtClean="0"/>
              <a:t>frequently form partnerships with GO’s and IGO’s to more effectively reach their targeted goals</a:t>
            </a:r>
          </a:p>
          <a:p>
            <a:pPr lvl="1">
              <a:buNone/>
            </a:pPr>
            <a:endParaRPr lang="en-US" sz="4000" dirty="0" smtClean="0"/>
          </a:p>
          <a:p>
            <a:r>
              <a:rPr lang="en-US" dirty="0" smtClean="0"/>
              <a:t>Examples: WWF, Greenpeace, and too many others to list here.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Governmental and Non Governmental Organizations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Go/IGO Use of media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Media liaison officers prepare and read written statements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NGO Use of Media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Use footage of activities to gain media attention</a:t>
            </a:r>
            <a:endParaRPr lang="en-US" dirty="0"/>
          </a:p>
        </p:txBody>
      </p:sp>
      <p:pic>
        <p:nvPicPr>
          <p:cNvPr id="9" name="Picture 8" descr="2012-12-14T031420Z_1_CBRE8BD090700_RTROPTP_2_UN-CLI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924300"/>
            <a:ext cx="3657600" cy="2438400"/>
          </a:xfrm>
          <a:prstGeom prst="rect">
            <a:avLst/>
          </a:prstGeom>
        </p:spPr>
      </p:pic>
      <p:pic>
        <p:nvPicPr>
          <p:cNvPr id="10" name="Picture 9" descr="GP049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657600"/>
            <a:ext cx="4171950" cy="2779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Governmental and Non Governmental Organizations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Go/IGO Speed of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Considered slow  </a:t>
            </a:r>
          </a:p>
          <a:p>
            <a:pPr lvl="1"/>
            <a:r>
              <a:rPr lang="en-US" dirty="0" smtClean="0"/>
              <a:t>depends on consensus often between differing views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NGO Speed of response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Can be rapid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Governmental and Non Governmental Organizations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Go/IGO political diplomatic constraints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Considerable </a:t>
            </a:r>
          </a:p>
          <a:p>
            <a:pPr lvl="1"/>
            <a:r>
              <a:rPr lang="en-US" dirty="0" smtClean="0"/>
              <a:t>often hindered by political disagreement especially if international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NGO political diplomatic constraints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Unaffected by political restraints</a:t>
            </a:r>
          </a:p>
          <a:p>
            <a:pPr lvl="1"/>
            <a:r>
              <a:rPr lang="en-US" dirty="0" smtClean="0"/>
              <a:t>Can even include illegal activity</a:t>
            </a:r>
            <a:endParaRPr lang="en-US" dirty="0"/>
          </a:p>
        </p:txBody>
      </p:sp>
      <p:pic>
        <p:nvPicPr>
          <p:cNvPr id="9" name="Picture 8" descr="GP03P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191000"/>
            <a:ext cx="3769895" cy="2506980"/>
          </a:xfrm>
          <a:prstGeom prst="rect">
            <a:avLst/>
          </a:prstGeom>
        </p:spPr>
      </p:pic>
      <p:pic>
        <p:nvPicPr>
          <p:cNvPr id="10" name="Picture 9" descr="greenpeace-by-capitan-gi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531" y="4191000"/>
            <a:ext cx="3720569" cy="2483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wf-tunap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023747"/>
            <a:ext cx="4343400" cy="2834253"/>
          </a:xfrm>
          <a:prstGeom prst="rect">
            <a:avLst/>
          </a:prstGeom>
        </p:spPr>
      </p:pic>
      <p:pic>
        <p:nvPicPr>
          <p:cNvPr id="10" name="Picture 9" descr="imagesCAEUE9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810000"/>
            <a:ext cx="2676525" cy="1704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Governmental and Non Governmental Organizations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enforceability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International agreements and national or regional laws can lead to prosecution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NGO Enforceability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 legal power</a:t>
            </a:r>
          </a:p>
          <a:p>
            <a:pPr lvl="1"/>
            <a:r>
              <a:rPr lang="en-US" dirty="0" smtClean="0"/>
              <a:t>Use of persuasion and public opinion to pressure governments</a:t>
            </a:r>
            <a:endParaRPr lang="en-US" dirty="0"/>
          </a:p>
        </p:txBody>
      </p:sp>
      <p:pic>
        <p:nvPicPr>
          <p:cNvPr id="11" name="Picture 10" descr="savehob_web_4298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53000"/>
            <a:ext cx="2667000" cy="178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21667" t="19556" r="6667" b="12000"/>
          <a:stretch>
            <a:fillRect/>
          </a:stretch>
        </p:blipFill>
        <p:spPr bwMode="auto">
          <a:xfrm>
            <a:off x="304800" y="1447800"/>
            <a:ext cx="86808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Conservation Efforts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361468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Species Approach </a:t>
            </a:r>
            <a:r>
              <a:rPr lang="en-US" dirty="0" smtClean="0"/>
              <a:t>—involves identifying which species are at greatest risk of becoming extinct, gaining a detailed understanding of the species, &amp; focusing efforts to protect them</a:t>
            </a:r>
          </a:p>
          <a:p>
            <a:pPr lvl="1"/>
            <a:r>
              <a:rPr lang="en-US" dirty="0" smtClean="0"/>
              <a:t>Strategies—</a:t>
            </a:r>
          </a:p>
          <a:p>
            <a:pPr lvl="2"/>
            <a:r>
              <a:rPr lang="en-US" dirty="0" smtClean="0"/>
              <a:t>Identify endangered species</a:t>
            </a:r>
          </a:p>
          <a:p>
            <a:pPr lvl="2"/>
            <a:r>
              <a:rPr lang="en-US" dirty="0" smtClean="0"/>
              <a:t>Protect their critical habitats</a:t>
            </a:r>
          </a:p>
          <a:p>
            <a:pPr lvl="1"/>
            <a:r>
              <a:rPr lang="en-US" dirty="0" smtClean="0"/>
              <a:t>Tactics—</a:t>
            </a:r>
          </a:p>
          <a:p>
            <a:pPr lvl="2"/>
            <a:r>
              <a:rPr lang="en-US" dirty="0" smtClean="0"/>
              <a:t>Legally protect endangered species</a:t>
            </a:r>
          </a:p>
          <a:p>
            <a:pPr lvl="2"/>
            <a:r>
              <a:rPr lang="en-US" dirty="0" smtClean="0"/>
              <a:t>Manage habitat</a:t>
            </a:r>
          </a:p>
          <a:p>
            <a:pPr lvl="2"/>
            <a:r>
              <a:rPr lang="en-US" dirty="0" smtClean="0"/>
              <a:t>Propagate endangered species in captivity</a:t>
            </a:r>
          </a:p>
          <a:p>
            <a:pPr lvl="2"/>
            <a:r>
              <a:rPr lang="en-US" dirty="0" smtClean="0"/>
              <a:t>Reintroduce species into sustainable habitats</a:t>
            </a:r>
            <a:endParaRPr lang="en-US" dirty="0"/>
          </a:p>
        </p:txBody>
      </p:sp>
      <p:pic>
        <p:nvPicPr>
          <p:cNvPr id="4" name="Picture 3" descr="endangered-species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276600"/>
            <a:ext cx="2743200" cy="2905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ja_California_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834640"/>
            <a:ext cx="2705100" cy="1737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for Conservation Efforts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600200"/>
            <a:ext cx="8763000" cy="52897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Ecosystem Approach </a:t>
            </a:r>
            <a:r>
              <a:rPr lang="en-US" dirty="0" smtClean="0"/>
              <a:t>—focuses on ensuring that enough land and aquatic areas are protected to provide habitat for the majority of terrestrial and aquatic wild species</a:t>
            </a:r>
          </a:p>
          <a:p>
            <a:pPr lvl="1"/>
            <a:r>
              <a:rPr lang="en-US" dirty="0" smtClean="0"/>
              <a:t>Strategies—</a:t>
            </a:r>
          </a:p>
          <a:p>
            <a:pPr lvl="2"/>
            <a:r>
              <a:rPr lang="en-US" dirty="0" smtClean="0"/>
              <a:t>Preserve sufficient areas of habitats in </a:t>
            </a:r>
          </a:p>
          <a:p>
            <a:pPr lvl="2">
              <a:buNone/>
            </a:pPr>
            <a:r>
              <a:rPr lang="en-US" dirty="0" smtClean="0"/>
              <a:t>     different biomes &amp; aquatic systems</a:t>
            </a:r>
          </a:p>
          <a:p>
            <a:pPr lvl="1"/>
            <a:r>
              <a:rPr lang="en-US" dirty="0" smtClean="0"/>
              <a:t>Tactics—</a:t>
            </a:r>
          </a:p>
          <a:p>
            <a:pPr lvl="2"/>
            <a:r>
              <a:rPr lang="en-US" dirty="0" smtClean="0"/>
              <a:t>Protect habitat areas through private purchase or government action</a:t>
            </a:r>
          </a:p>
          <a:p>
            <a:pPr lvl="2"/>
            <a:r>
              <a:rPr lang="en-US" dirty="0" smtClean="0"/>
              <a:t>Eliminate or reduce populations of alien species from protected areas</a:t>
            </a:r>
          </a:p>
          <a:p>
            <a:pPr lvl="2"/>
            <a:r>
              <a:rPr lang="en-US" dirty="0" smtClean="0"/>
              <a:t>Manage protected areas to sustain native species</a:t>
            </a:r>
          </a:p>
          <a:p>
            <a:pPr lvl="2"/>
            <a:r>
              <a:rPr lang="en-US" dirty="0" smtClean="0"/>
              <a:t>Restore degraded ecosystems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Protecting Species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905000"/>
            <a:ext cx="8382000" cy="16764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Wildlife Refuges</a:t>
            </a:r>
          </a:p>
          <a:p>
            <a:pPr lvl="1"/>
            <a:r>
              <a:rPr lang="en-US" dirty="0" smtClean="0"/>
              <a:t>U.S. has 508</a:t>
            </a:r>
          </a:p>
          <a:p>
            <a:pPr lvl="1"/>
            <a:r>
              <a:rPr lang="en-US" dirty="0" smtClean="0"/>
              <a:t>75% are to protect waterfowl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cape-may-national-wildlife-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371600"/>
            <a:ext cx="2177592" cy="3352800"/>
          </a:xfrm>
          <a:prstGeom prst="rect">
            <a:avLst/>
          </a:prstGeom>
        </p:spPr>
      </p:pic>
      <p:pic>
        <p:nvPicPr>
          <p:cNvPr id="6" name="Picture 5" descr="northCarolina.jpg"/>
          <p:cNvPicPr>
            <a:picLocks noChangeAspect="1"/>
          </p:cNvPicPr>
          <p:nvPr/>
        </p:nvPicPr>
        <p:blipFill>
          <a:blip r:embed="rId3" cstate="print"/>
          <a:srcRect l="5258" t="22222" b="41111"/>
          <a:stretch>
            <a:fillRect/>
          </a:stretch>
        </p:blipFill>
        <p:spPr>
          <a:xfrm>
            <a:off x="381000" y="3962400"/>
            <a:ext cx="6615545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Solutions to Protecting Species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286000"/>
            <a:ext cx="8382000" cy="25730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Zoos and Game Parks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Egg pulling </a:t>
            </a:r>
            <a:r>
              <a:rPr lang="en-US" dirty="0" smtClean="0"/>
              <a:t>—collecting wild eggs and hatching them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Captive breeding </a:t>
            </a:r>
            <a:r>
              <a:rPr lang="en-US" dirty="0" smtClean="0"/>
              <a:t>—wild individuals captured and bred in captivity – offspring reintroduced into wild</a:t>
            </a:r>
          </a:p>
          <a:p>
            <a:pPr lvl="2"/>
            <a:r>
              <a:rPr lang="en-US" dirty="0" smtClean="0"/>
              <a:t>Peregrine falcon &amp; black-footed ferret</a:t>
            </a:r>
            <a:endParaRPr lang="en-US" dirty="0"/>
          </a:p>
        </p:txBody>
      </p:sp>
      <p:pic>
        <p:nvPicPr>
          <p:cNvPr id="4" name="Picture 3" descr="captive-bree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800600"/>
            <a:ext cx="2687881" cy="1752600"/>
          </a:xfrm>
          <a:prstGeom prst="rect">
            <a:avLst/>
          </a:prstGeom>
        </p:spPr>
      </p:pic>
      <p:pic>
        <p:nvPicPr>
          <p:cNvPr id="5" name="Picture 4" descr="peregrine2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990" y="5029200"/>
            <a:ext cx="2137610" cy="1624584"/>
          </a:xfrm>
          <a:prstGeom prst="rect">
            <a:avLst/>
          </a:prstGeom>
        </p:spPr>
      </p:pic>
      <p:pic>
        <p:nvPicPr>
          <p:cNvPr id="7" name="Picture 6" descr="cover_FourBFF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199"/>
            <a:ext cx="1981200" cy="1630363"/>
          </a:xfrm>
          <a:prstGeom prst="rect">
            <a:avLst/>
          </a:prstGeom>
        </p:spPr>
      </p:pic>
      <p:pic>
        <p:nvPicPr>
          <p:cNvPr id="9" name="Picture 8" descr="shVisit.jpg"/>
          <p:cNvPicPr>
            <a:picLocks noChangeAspect="1"/>
          </p:cNvPicPr>
          <p:nvPr/>
        </p:nvPicPr>
        <p:blipFill>
          <a:blip r:embed="rId5" cstate="print"/>
          <a:srcRect t="6250"/>
          <a:stretch>
            <a:fillRect/>
          </a:stretch>
        </p:blipFill>
        <p:spPr>
          <a:xfrm>
            <a:off x="914400" y="990600"/>
            <a:ext cx="7376160" cy="13171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Protecting Species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752600"/>
            <a:ext cx="6096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Wildlife Management</a:t>
            </a:r>
          </a:p>
          <a:p>
            <a:pPr lvl="1"/>
            <a:r>
              <a:rPr lang="en-US" dirty="0" smtClean="0"/>
              <a:t>Manipulating wildlife populations and their habitats for their welfare &amp; for human benefit</a:t>
            </a:r>
          </a:p>
          <a:p>
            <a:pPr lvl="1"/>
            <a:r>
              <a:rPr lang="en-US" dirty="0" smtClean="0"/>
              <a:t>Uses laws to regulate hunting &amp; fishing</a:t>
            </a:r>
          </a:p>
          <a:p>
            <a:pPr lvl="1"/>
            <a:r>
              <a:rPr lang="en-US" dirty="0" smtClean="0"/>
              <a:t>Establishes harvest quotas</a:t>
            </a:r>
          </a:p>
          <a:p>
            <a:pPr lvl="1"/>
            <a:r>
              <a:rPr lang="en-US" dirty="0" smtClean="0"/>
              <a:t>Plants vegetation that are preferred food for wild species</a:t>
            </a:r>
          </a:p>
          <a:p>
            <a:pPr lvl="1"/>
            <a:r>
              <a:rPr lang="en-US" dirty="0" smtClean="0"/>
              <a:t>Major flyways for migratory waterfowl are managed by international treaties</a:t>
            </a:r>
            <a:endParaRPr lang="en-US" dirty="0"/>
          </a:p>
        </p:txBody>
      </p:sp>
      <p:pic>
        <p:nvPicPr>
          <p:cNvPr id="4" name="Picture 3" descr="DSC01336_hunting_season_sign.jpg"/>
          <p:cNvPicPr>
            <a:picLocks noChangeAspect="1"/>
          </p:cNvPicPr>
          <p:nvPr/>
        </p:nvPicPr>
        <p:blipFill>
          <a:blip r:embed="rId2" cstate="print"/>
          <a:srcRect l="19999" r="42500"/>
          <a:stretch>
            <a:fillRect/>
          </a:stretch>
        </p:blipFill>
        <p:spPr>
          <a:xfrm>
            <a:off x="6515100" y="1447800"/>
            <a:ext cx="2628900" cy="5257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Criteria to design protected areas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28800"/>
            <a:ext cx="83820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Protected areas may become “islands” within a country and lose some of their diversity</a:t>
            </a:r>
          </a:p>
          <a:p>
            <a:pPr lvl="1"/>
            <a:r>
              <a:rPr lang="en-US" dirty="0" smtClean="0"/>
              <a:t>Principles of island biogeography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Appropriate criteria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Edge effects</a:t>
            </a:r>
          </a:p>
          <a:p>
            <a:pPr lvl="1"/>
            <a:r>
              <a:rPr lang="en-US" dirty="0" smtClean="0"/>
              <a:t>Corridors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25042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505200"/>
            <a:ext cx="3746500" cy="2809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the shapes of some protected areas better than others?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828800"/>
            <a:ext cx="3810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Size (should be large)</a:t>
            </a:r>
          </a:p>
          <a:p>
            <a:pPr lvl="1"/>
            <a:r>
              <a:rPr lang="en-US" dirty="0" smtClean="0"/>
              <a:t>Supports more species and greater diversity</a:t>
            </a:r>
          </a:p>
          <a:p>
            <a:pPr lvl="1"/>
            <a:r>
              <a:rPr lang="en-US" dirty="0" smtClean="0"/>
              <a:t>Less inbreeding</a:t>
            </a:r>
          </a:p>
          <a:p>
            <a:pPr lvl="1"/>
            <a:r>
              <a:rPr lang="en-US" dirty="0" smtClean="0"/>
              <a:t>Less risk of natural disaster wiping out species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hutan-Protected-Area-Bio-Diversity-Parks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0607" y="1981200"/>
            <a:ext cx="5173393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the shapes of some protected areas better than others?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295400"/>
            <a:ext cx="8610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Edge effects (transition should be gradual, or edges should be minimal/natural)</a:t>
            </a:r>
          </a:p>
          <a:p>
            <a:pPr lvl="1"/>
            <a:r>
              <a:rPr lang="en-US" dirty="0" smtClean="0"/>
              <a:t>Organisms at center are protected from influence of other organisms (farm animals, humans)</a:t>
            </a:r>
          </a:p>
          <a:p>
            <a:pPr lvl="1"/>
            <a:r>
              <a:rPr lang="en-US" dirty="0" smtClean="0"/>
              <a:t>Edge organisms compete with outside organisms</a:t>
            </a:r>
          </a:p>
          <a:p>
            <a:pPr lvl="1"/>
            <a:r>
              <a:rPr lang="en-US" dirty="0" smtClean="0"/>
              <a:t>Long/thin reserve has greater edge effect</a:t>
            </a:r>
          </a:p>
          <a:p>
            <a:pPr lvl="1"/>
            <a:r>
              <a:rPr lang="en-US" b="1" dirty="0" err="1" smtClean="0"/>
              <a:t>Ecotone</a:t>
            </a:r>
            <a:r>
              <a:rPr lang="en-US" dirty="0" smtClean="0"/>
              <a:t> – where 2 habitats meet and there is a change near the boundary</a:t>
            </a:r>
          </a:p>
          <a:p>
            <a:pPr lvl="2"/>
            <a:r>
              <a:rPr lang="en-US" dirty="0" smtClean="0"/>
              <a:t>Buffer zones can help </a:t>
            </a:r>
          </a:p>
          <a:p>
            <a:pPr lvl="3"/>
            <a:r>
              <a:rPr lang="en-US" dirty="0" smtClean="0"/>
              <a:t>(semi-protected areas)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sCA2B8HM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800600"/>
            <a:ext cx="3886200" cy="19066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the shapes of some protected areas better than others?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411552"/>
            <a:ext cx="5257800" cy="54464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Corridors </a:t>
            </a:r>
          </a:p>
          <a:p>
            <a:pPr lvl="1"/>
            <a:r>
              <a:rPr lang="en-US" dirty="0" smtClean="0"/>
              <a:t>Strip of land connecting two or more connected reserves</a:t>
            </a:r>
          </a:p>
          <a:p>
            <a:pPr lvl="1"/>
            <a:r>
              <a:rPr lang="en-US" dirty="0" smtClean="0"/>
              <a:t>May be built under roads or railway lines</a:t>
            </a:r>
          </a:p>
          <a:p>
            <a:pPr lvl="1"/>
            <a:r>
              <a:rPr lang="en-US" dirty="0" smtClean="0"/>
              <a:t>Not ideal but sometimes necessary</a:t>
            </a:r>
          </a:p>
          <a:p>
            <a:pPr lvl="2"/>
            <a:r>
              <a:rPr lang="en-US" dirty="0" smtClean="0"/>
              <a:t>Can spread disease</a:t>
            </a:r>
          </a:p>
          <a:p>
            <a:pPr lvl="2"/>
            <a:r>
              <a:rPr lang="en-US" dirty="0" smtClean="0"/>
              <a:t>More exposed to dangers (hunters/poachers)</a:t>
            </a:r>
          </a:p>
          <a:p>
            <a:pPr lvl="2"/>
            <a:r>
              <a:rPr lang="en-US" dirty="0" smtClean="0"/>
              <a:t>Allow gene flow</a:t>
            </a:r>
          </a:p>
          <a:p>
            <a:pPr lvl="2"/>
            <a:r>
              <a:rPr lang="en-US" dirty="0" smtClean="0"/>
              <a:t>Allow seasonal migrations</a:t>
            </a:r>
          </a:p>
          <a:p>
            <a:endParaRPr lang="en-US" dirty="0" smtClean="0"/>
          </a:p>
        </p:txBody>
      </p:sp>
      <p:pic>
        <p:nvPicPr>
          <p:cNvPr id="4" name="Picture 3" descr="tkmughfggqdwbdmu4dfb37116d6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209800"/>
            <a:ext cx="4038600" cy="4038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the shapes of some protected areas better than others?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www.wcs.org/saving-wild-places/all-landscapes.aspx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Yellowstone</a:t>
            </a:r>
          </a:p>
          <a:p>
            <a:endParaRPr lang="en-US" dirty="0" smtClean="0"/>
          </a:p>
          <a:p>
            <a:r>
              <a:rPr lang="en-US" dirty="0" smtClean="0"/>
              <a:t>Patagonia and Southern Andean Steppe, Argentina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411552"/>
            <a:ext cx="9144000" cy="2093648"/>
          </a:xfrm>
        </p:spPr>
        <p:txBody>
          <a:bodyPr>
            <a:normAutofit/>
          </a:bodyPr>
          <a:lstStyle/>
          <a:p>
            <a:r>
              <a:rPr lang="en-US" dirty="0" smtClean="0"/>
              <a:t>28% of world’s oxygen turnover (CO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Franklin Gothic Book"/>
              </a:rPr>
              <a:t>→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Huge amount of biodiversity</a:t>
            </a:r>
          </a:p>
          <a:p>
            <a:pPr lvl="1"/>
            <a:r>
              <a:rPr lang="en-US" dirty="0" smtClean="0"/>
              <a:t>40-75% of all species</a:t>
            </a:r>
          </a:p>
          <a:p>
            <a:pPr lvl="1"/>
            <a:r>
              <a:rPr lang="en-US" dirty="0" smtClean="0"/>
              <a:t>Large numbers of species </a:t>
            </a:r>
            <a:r>
              <a:rPr lang="en-US" i="1" dirty="0" smtClean="0"/>
              <a:t>endemic</a:t>
            </a:r>
            <a:r>
              <a:rPr lang="en-US" dirty="0" smtClean="0"/>
              <a:t> to area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4454" t="41824" r="7384" b="25778"/>
          <a:stretch>
            <a:fillRect/>
          </a:stretch>
        </p:blipFill>
        <p:spPr bwMode="auto">
          <a:xfrm>
            <a:off x="1600200" y="3429000"/>
            <a:ext cx="5867400" cy="311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Rainforests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411552"/>
            <a:ext cx="8763000" cy="22108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Video 1</a:t>
            </a:r>
          </a:p>
          <a:p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 2 </a:t>
            </a:r>
          </a:p>
          <a:p>
            <a:r>
              <a:rPr lang="en-US" dirty="0" smtClean="0">
                <a:hlinkClick r:id="rId3"/>
              </a:rPr>
              <a:t>Video 3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Video 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 cstate="print"/>
          <a:srcRect l="54445" t="40293" r="7222" b="26222"/>
          <a:stretch>
            <a:fillRect/>
          </a:stretch>
        </p:blipFill>
        <p:spPr bwMode="auto">
          <a:xfrm>
            <a:off x="2133600" y="1828800"/>
            <a:ext cx="667918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Rainforests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5556" t="40889" r="7222" b="27111"/>
          <a:stretch>
            <a:fillRect/>
          </a:stretch>
        </p:blipFill>
        <p:spPr bwMode="auto">
          <a:xfrm>
            <a:off x="1295400" y="2438400"/>
            <a:ext cx="709083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6667" t="40444" r="8889" b="27556"/>
          <a:stretch>
            <a:fillRect/>
          </a:stretch>
        </p:blipFill>
        <p:spPr bwMode="auto">
          <a:xfrm>
            <a:off x="990600" y="1752600"/>
            <a:ext cx="7488767" cy="43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606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species have evolved to inhabit very specialized niches in their environment</a:t>
            </a:r>
          </a:p>
          <a:p>
            <a:endParaRPr lang="en-US" dirty="0" smtClean="0"/>
          </a:p>
          <a:p>
            <a:r>
              <a:rPr lang="en-US" dirty="0" smtClean="0"/>
              <a:t>When humans disrupt that environment, many species cannot survive</a:t>
            </a:r>
          </a:p>
          <a:p>
            <a:endParaRPr lang="en-US" dirty="0" smtClean="0"/>
          </a:p>
          <a:p>
            <a:r>
              <a:rPr lang="en-US" dirty="0" smtClean="0"/>
              <a:t>Humans have destroyed/disturbed about half of these forests</a:t>
            </a:r>
          </a:p>
          <a:p>
            <a:endParaRPr lang="en-US" dirty="0" smtClean="0"/>
          </a:p>
          <a:p>
            <a:r>
              <a:rPr lang="en-US" dirty="0" smtClean="0"/>
              <a:t>Because species depend on each other in a complicated web of relationships, changing just one part of the web harms the entire ecosystem</a:t>
            </a:r>
          </a:p>
          <a:p>
            <a:endParaRPr lang="en-US" dirty="0" smtClean="0"/>
          </a:p>
          <a:p>
            <a:r>
              <a:rPr lang="en-US" dirty="0" smtClean="0"/>
              <a:t>This breakdown of rainforest ecosystems will likely lead to the disappearance of up to 10% of the world’s species within the next 25 years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447800"/>
            <a:ext cx="83820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Humans depend on the rainforest’s millions of life forms for its own existence</a:t>
            </a:r>
          </a:p>
          <a:p>
            <a:pPr lvl="1"/>
            <a:r>
              <a:rPr lang="en-US" dirty="0" smtClean="0"/>
              <a:t>The genetic diversity provides invaluable additions to the gene pool which help maintain and improve domestic crops</a:t>
            </a:r>
          </a:p>
          <a:p>
            <a:pPr lvl="1"/>
            <a:r>
              <a:rPr lang="en-US" dirty="0" smtClean="0"/>
              <a:t>Without a diversity of strains, crops become overly homogenous and vulnerable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eeds_F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572000"/>
            <a:ext cx="3505200" cy="2103120"/>
          </a:xfrm>
          <a:prstGeom prst="rect">
            <a:avLst/>
          </a:prstGeom>
        </p:spPr>
      </p:pic>
      <p:pic>
        <p:nvPicPr>
          <p:cNvPr id="6" name="Picture 5" descr="0276_exhibit-medicines.jpg"/>
          <p:cNvPicPr>
            <a:picLocks noChangeAspect="1"/>
          </p:cNvPicPr>
          <p:nvPr/>
        </p:nvPicPr>
        <p:blipFill>
          <a:blip r:embed="rId3" cstate="print"/>
          <a:srcRect l="7394" r="8099"/>
          <a:stretch>
            <a:fillRect/>
          </a:stretch>
        </p:blipFill>
        <p:spPr>
          <a:xfrm>
            <a:off x="5486400" y="4267200"/>
            <a:ext cx="3042974" cy="24026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 Disruption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84448"/>
          </a:xfrm>
        </p:spPr>
        <p:txBody>
          <a:bodyPr>
            <a:normAutofit/>
          </a:bodyPr>
          <a:lstStyle/>
          <a:p>
            <a:r>
              <a:rPr lang="en-US" dirty="0" smtClean="0"/>
              <a:t>The projected major harmful effects:</a:t>
            </a:r>
          </a:p>
          <a:p>
            <a:pPr lvl="1"/>
            <a:r>
              <a:rPr lang="en-US" dirty="0" smtClean="0"/>
              <a:t>Reduce Earth’s vital biodiversity</a:t>
            </a:r>
          </a:p>
          <a:p>
            <a:pPr lvl="2"/>
            <a:r>
              <a:rPr lang="en-US" dirty="0" smtClean="0"/>
              <a:t>Destroying/degrading the habitats of unique organisms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Accelerate climate change due to global warming</a:t>
            </a:r>
          </a:p>
          <a:p>
            <a:pPr lvl="2"/>
            <a:r>
              <a:rPr lang="en-US" dirty="0" smtClean="0"/>
              <a:t>Reduction of CO</a:t>
            </a:r>
            <a:r>
              <a:rPr lang="en-US" baseline="-25000" dirty="0" smtClean="0"/>
              <a:t>2</a:t>
            </a:r>
            <a:r>
              <a:rPr lang="en-US" dirty="0" smtClean="0"/>
              <a:t> consumption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Alter regional climate patterns to prevent return of diverse forests in cleared lands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3379</TotalTime>
  <Words>1068</Words>
  <Application>Microsoft Office PowerPoint</Application>
  <PresentationFormat>On-screen Show (4:3)</PresentationFormat>
  <Paragraphs>186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Module</vt:lpstr>
      <vt:lpstr>Rainforests</vt:lpstr>
      <vt:lpstr>Rainforests</vt:lpstr>
      <vt:lpstr>Rainforest</vt:lpstr>
      <vt:lpstr>Tropical Rainforests</vt:lpstr>
      <vt:lpstr>Temperate Rainforests</vt:lpstr>
      <vt:lpstr>Rainforests</vt:lpstr>
      <vt:lpstr>Rainforests</vt:lpstr>
      <vt:lpstr>Rainforests</vt:lpstr>
      <vt:lpstr>Rainforest Disruption</vt:lpstr>
      <vt:lpstr>Arguments for preserving species and habitats</vt:lpstr>
      <vt:lpstr>Arguments for preserving species and habitats</vt:lpstr>
      <vt:lpstr>Arguments for preserving species and habitats</vt:lpstr>
      <vt:lpstr>Governmental and Non Governmental Organizations</vt:lpstr>
      <vt:lpstr>Governmental and Non Governmental Organizations</vt:lpstr>
      <vt:lpstr>Governmental and Non Governmental Organizations</vt:lpstr>
      <vt:lpstr>Governmental and Non Governmental Organizations</vt:lpstr>
      <vt:lpstr>Governmental and Non Governmental Organizations</vt:lpstr>
      <vt:lpstr>Governmental and Non Governmental Organizations</vt:lpstr>
      <vt:lpstr>Governmental and Non Governmental Organizations</vt:lpstr>
      <vt:lpstr>Strategies for Conservation Efforts</vt:lpstr>
      <vt:lpstr>Strategies for Conservation Efforts</vt:lpstr>
      <vt:lpstr>Solutions to Protecting Species</vt:lpstr>
      <vt:lpstr>Solutions to Protecting Species</vt:lpstr>
      <vt:lpstr>Solutions to Protecting Species</vt:lpstr>
      <vt:lpstr>Criteria to design protected areas</vt:lpstr>
      <vt:lpstr>Why are the shapes of some protected areas better than others?</vt:lpstr>
      <vt:lpstr>Why are the shapes of some protected areas better than others?</vt:lpstr>
      <vt:lpstr>Why are the shapes of some protected areas better than others?</vt:lpstr>
      <vt:lpstr>Why are the shapes of some protected areas better than others?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 Evolution, Biodiversity, Climate, Weather, and Biomes</dc:title>
  <dc:creator>wedwards2</dc:creator>
  <cp:lastModifiedBy>wedwards2</cp:lastModifiedBy>
  <cp:revision>338</cp:revision>
  <dcterms:created xsi:type="dcterms:W3CDTF">2011-09-14T18:33:30Z</dcterms:created>
  <dcterms:modified xsi:type="dcterms:W3CDTF">2016-12-19T12:17:49Z</dcterms:modified>
</cp:coreProperties>
</file>