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59" r:id="rId4"/>
    <p:sldId id="258" r:id="rId5"/>
    <p:sldId id="263" r:id="rId6"/>
    <p:sldId id="260" r:id="rId7"/>
    <p:sldId id="261" r:id="rId8"/>
    <p:sldId id="262" r:id="rId9"/>
    <p:sldId id="264" r:id="rId10"/>
    <p:sldId id="271" r:id="rId11"/>
    <p:sldId id="265" r:id="rId12"/>
    <p:sldId id="272" r:id="rId13"/>
    <p:sldId id="266" r:id="rId14"/>
    <p:sldId id="273" r:id="rId15"/>
    <p:sldId id="267" r:id="rId16"/>
    <p:sldId id="274" r:id="rId17"/>
    <p:sldId id="268" r:id="rId18"/>
    <p:sldId id="275" r:id="rId19"/>
    <p:sldId id="269" r:id="rId20"/>
    <p:sldId id="276"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399639A-06C7-4FEE-9B4F-2D6765663B56}" type="datetimeFigureOut">
              <a:rPr lang="en-US" smtClean="0"/>
              <a:t>2/1/2017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DC5AFC2-20BA-4980-B744-2F278CEF7A8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9639A-06C7-4FEE-9B4F-2D6765663B56}"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5AFC2-20BA-4980-B744-2F278CEF7A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9639A-06C7-4FEE-9B4F-2D6765663B56}"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5AFC2-20BA-4980-B744-2F278CEF7A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9639A-06C7-4FEE-9B4F-2D6765663B56}"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5AFC2-20BA-4980-B744-2F278CEF7A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9639A-06C7-4FEE-9B4F-2D6765663B56}"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5AFC2-20BA-4980-B744-2F278CEF7A8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99639A-06C7-4FEE-9B4F-2D6765663B56}"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5AFC2-20BA-4980-B744-2F278CEF7A8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99639A-06C7-4FEE-9B4F-2D6765663B56}"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5AFC2-20BA-4980-B744-2F278CEF7A86}"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9639A-06C7-4FEE-9B4F-2D6765663B56}"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5AFC2-20BA-4980-B744-2F278CEF7A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9639A-06C7-4FEE-9B4F-2D6765663B56}"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5AFC2-20BA-4980-B744-2F278CEF7A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399639A-06C7-4FEE-9B4F-2D6765663B56}" type="datetimeFigureOut">
              <a:rPr lang="en-US" smtClean="0"/>
              <a:t>2/1/2017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0DC5AFC2-20BA-4980-B744-2F278CEF7A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399639A-06C7-4FEE-9B4F-2D6765663B56}" type="datetimeFigureOut">
              <a:rPr lang="en-US" smtClean="0"/>
              <a:t>2/1/2017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0DC5AFC2-20BA-4980-B744-2F278CEF7A8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399639A-06C7-4FEE-9B4F-2D6765663B56}" type="datetimeFigureOut">
              <a:rPr lang="en-US" smtClean="0"/>
              <a:t>2/1/2017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DC5AFC2-20BA-4980-B744-2F278CEF7A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bpublishing.ibo.org/ess/apps/dpapp/assessment.html?doc=d_4_ecoso_gui_1505_1_e&amp;part=1&amp;chapter=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Internal Assessment</a:t>
            </a:r>
            <a:endParaRPr lang="en-US" dirty="0"/>
          </a:p>
        </p:txBody>
      </p:sp>
      <p:sp>
        <p:nvSpPr>
          <p:cNvPr id="3" name="Subtitle 2"/>
          <p:cNvSpPr>
            <a:spLocks noGrp="1"/>
          </p:cNvSpPr>
          <p:nvPr>
            <p:ph type="subTitle" idx="1"/>
          </p:nvPr>
        </p:nvSpPr>
        <p:spPr/>
        <p:txBody>
          <a:bodyPr/>
          <a:lstStyle/>
          <a:p>
            <a:r>
              <a:rPr lang="en-US" dirty="0" smtClean="0"/>
              <a:t>IB Environmental Systems and Societies</a:t>
            </a:r>
            <a:endParaRPr lang="en-US" dirty="0"/>
          </a:p>
        </p:txBody>
      </p:sp>
    </p:spTree>
    <p:extLst>
      <p:ext uri="{BB962C8B-B14F-4D97-AF65-F5344CB8AC3E}">
        <p14:creationId xmlns:p14="http://schemas.microsoft.com/office/powerpoint/2010/main" val="391663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Context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6111881" cy="4353137"/>
          </a:xfrm>
        </p:spPr>
      </p:pic>
    </p:spTree>
    <p:extLst>
      <p:ext uri="{BB962C8B-B14F-4D97-AF65-F5344CB8AC3E}">
        <p14:creationId xmlns:p14="http://schemas.microsoft.com/office/powerpoint/2010/main" val="151557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criterion assesses the extent to which the student has developed appropriate methods to gather data that is relevant to the research question.  This data could be primary or secondary, qualitative or quantitative, and may utilize techniques associated with both experimental or social science methods of inquiry.</a:t>
            </a:r>
          </a:p>
          <a:p>
            <a:pPr lvl="1"/>
            <a:r>
              <a:rPr lang="en-US" dirty="0" smtClean="0"/>
              <a:t>The </a:t>
            </a:r>
            <a:r>
              <a:rPr lang="en-US" dirty="0"/>
              <a:t>important idea is that the methodology is appropriate to the focused research question, that there is sufficient data generated to lead to a conclusion, and that the rationale is explained clearly</a:t>
            </a:r>
            <a:r>
              <a:rPr lang="en-US" dirty="0" smtClean="0"/>
              <a:t>.</a:t>
            </a:r>
            <a:endParaRPr lang="en-US" dirty="0"/>
          </a:p>
        </p:txBody>
      </p:sp>
    </p:spTree>
    <p:extLst>
      <p:ext uri="{BB962C8B-B14F-4D97-AF65-F5344CB8AC3E}">
        <p14:creationId xmlns:p14="http://schemas.microsoft.com/office/powerpoint/2010/main" val="16138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828800"/>
            <a:ext cx="5410199" cy="4188820"/>
          </a:xfrm>
        </p:spPr>
      </p:pic>
    </p:spTree>
    <p:extLst>
      <p:ext uri="{BB962C8B-B14F-4D97-AF65-F5344CB8AC3E}">
        <p14:creationId xmlns:p14="http://schemas.microsoft.com/office/powerpoint/2010/main" val="378978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Analysis and 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criterion assesses the extent to which the student has collected, recorded, processed and interpreted the data in ways that are relevant to the research question.  The patterns in the data are correctly interpreted to reach a valid conclusion.</a:t>
            </a:r>
          </a:p>
          <a:p>
            <a:pPr lvl="1"/>
            <a:r>
              <a:rPr lang="en-US" dirty="0" smtClean="0"/>
              <a:t>Any </a:t>
            </a:r>
            <a:r>
              <a:rPr lang="en-US" dirty="0"/>
              <a:t>treatment of the data must be appropriate to the focus of the investigation in an attempt to answer the research question. </a:t>
            </a:r>
            <a:endParaRPr lang="en-US" dirty="0" smtClean="0"/>
          </a:p>
          <a:p>
            <a:pPr lvl="1"/>
            <a:r>
              <a:rPr lang="en-US" dirty="0" smtClean="0"/>
              <a:t>The </a:t>
            </a:r>
            <a:r>
              <a:rPr lang="en-US" dirty="0"/>
              <a:t>conclusions drawn must be based on the evidence from the data rather than on assumptions. </a:t>
            </a:r>
            <a:endParaRPr lang="en-US" dirty="0" smtClean="0"/>
          </a:p>
        </p:txBody>
      </p:sp>
    </p:spTree>
    <p:extLst>
      <p:ext uri="{BB962C8B-B14F-4D97-AF65-F5344CB8AC3E}">
        <p14:creationId xmlns:p14="http://schemas.microsoft.com/office/powerpoint/2010/main" val="354237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Analysis and Conclusion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057400"/>
            <a:ext cx="5638800" cy="4034118"/>
          </a:xfrm>
        </p:spPr>
      </p:pic>
    </p:spTree>
    <p:extLst>
      <p:ext uri="{BB962C8B-B14F-4D97-AF65-F5344CB8AC3E}">
        <p14:creationId xmlns:p14="http://schemas.microsoft.com/office/powerpoint/2010/main" val="412555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Evaluation</a:t>
            </a:r>
            <a:endParaRPr lang="en-US" dirty="0"/>
          </a:p>
        </p:txBody>
      </p:sp>
      <p:sp>
        <p:nvSpPr>
          <p:cNvPr id="3" name="Content Placeholder 2"/>
          <p:cNvSpPr>
            <a:spLocks noGrp="1"/>
          </p:cNvSpPr>
          <p:nvPr>
            <p:ph idx="1"/>
          </p:nvPr>
        </p:nvSpPr>
        <p:spPr/>
        <p:txBody>
          <a:bodyPr>
            <a:normAutofit fontScale="55000" lnSpcReduction="20000"/>
          </a:bodyPr>
          <a:lstStyle/>
          <a:p>
            <a:r>
              <a:rPr lang="en-US" sz="3400" dirty="0"/>
              <a:t>This criterion </a:t>
            </a:r>
            <a:r>
              <a:rPr lang="en-US" sz="3400" dirty="0" smtClean="0"/>
              <a:t>assesses the extent to which the student discusses the conclusion in the context of the environmental issue, and carries out an evaluation of the investigation.</a:t>
            </a:r>
          </a:p>
          <a:p>
            <a:pPr lvl="1"/>
            <a:r>
              <a:rPr lang="en-US" sz="2900" dirty="0" smtClean="0"/>
              <a:t>They should </a:t>
            </a:r>
            <a:r>
              <a:rPr lang="en-US" sz="2900" dirty="0"/>
              <a:t>evaluate the methodology of their research, discussing the strengths, weaknesses and limitations of the process. </a:t>
            </a:r>
            <a:endParaRPr lang="en-US" sz="2900" dirty="0" smtClean="0"/>
          </a:p>
          <a:p>
            <a:pPr lvl="1"/>
            <a:r>
              <a:rPr lang="en-US" sz="2900" dirty="0" smtClean="0"/>
              <a:t>The </a:t>
            </a:r>
            <a:r>
              <a:rPr lang="en-US" sz="2900" dirty="0"/>
              <a:t>student must also reflect on the outcomes of their investigation in relation to the broader environmental issue, which was raised at the beginning of the internal assessment process. To what extent do their findings support or contrast with information available in the literature? What reasons can they suggest for any similarities or differences? It is at this stage that the focused research question is now widened to re-address the broader environmental issue or concern.</a:t>
            </a:r>
          </a:p>
          <a:p>
            <a:endParaRPr lang="en-US" dirty="0"/>
          </a:p>
        </p:txBody>
      </p:sp>
    </p:spTree>
    <p:extLst>
      <p:ext uri="{BB962C8B-B14F-4D97-AF65-F5344CB8AC3E}">
        <p14:creationId xmlns:p14="http://schemas.microsoft.com/office/powerpoint/2010/main" val="223904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Evaluation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828800"/>
            <a:ext cx="6247937" cy="4161981"/>
          </a:xfrm>
        </p:spPr>
      </p:pic>
    </p:spTree>
    <p:extLst>
      <p:ext uri="{BB962C8B-B14F-4D97-AF65-F5344CB8AC3E}">
        <p14:creationId xmlns:p14="http://schemas.microsoft.com/office/powerpoint/2010/main" val="168785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a:bodyPr>
          <a:lstStyle/>
          <a:p>
            <a:r>
              <a:rPr lang="en-US" dirty="0" smtClean="0"/>
              <a:t>This criterion assesses the extent to which the student identifies and evaluates one way to apply the outcomes of the investigation in relation to the broader environmental issue that was identified at the start of the project.</a:t>
            </a:r>
          </a:p>
          <a:p>
            <a:pPr lvl="1"/>
            <a:r>
              <a:rPr lang="en-US" dirty="0" smtClean="0"/>
              <a:t>In </a:t>
            </a:r>
            <a:r>
              <a:rPr lang="en-US" dirty="0"/>
              <a:t>order to score highly, the student must justify and evaluate their suggestion rather than just stating a proposal.</a:t>
            </a:r>
            <a:endParaRPr lang="en-US" dirty="0"/>
          </a:p>
        </p:txBody>
      </p:sp>
    </p:spTree>
    <p:extLst>
      <p:ext uri="{BB962C8B-B14F-4D97-AF65-F5344CB8AC3E}">
        <p14:creationId xmlns:p14="http://schemas.microsoft.com/office/powerpoint/2010/main" val="289876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81200"/>
            <a:ext cx="6783794" cy="3733800"/>
          </a:xfrm>
        </p:spPr>
      </p:pic>
    </p:spTree>
    <p:extLst>
      <p:ext uri="{BB962C8B-B14F-4D97-AF65-F5344CB8AC3E}">
        <p14:creationId xmlns:p14="http://schemas.microsoft.com/office/powerpoint/2010/main" val="336527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criterion assesses whether the report has been presented in a way that supports effective communication in terms of structure, coherence and clarity.  The focus, process and outcomes of the report are well presented.</a:t>
            </a:r>
          </a:p>
          <a:p>
            <a:pPr lvl="1"/>
            <a:r>
              <a:rPr lang="en-US" dirty="0" smtClean="0"/>
              <a:t>The </a:t>
            </a:r>
            <a:r>
              <a:rPr lang="en-US" dirty="0"/>
              <a:t>marking points for communication take the entire report into consideration. </a:t>
            </a:r>
            <a:endParaRPr lang="en-US" dirty="0" smtClean="0"/>
          </a:p>
          <a:p>
            <a:pPr lvl="1"/>
            <a:r>
              <a:rPr lang="en-US" dirty="0" smtClean="0"/>
              <a:t>The </a:t>
            </a:r>
            <a:r>
              <a:rPr lang="en-US" dirty="0"/>
              <a:t>vocabulary should be subject specific and of a quality appropriate to the Diploma </a:t>
            </a:r>
            <a:r>
              <a:rPr lang="en-US" dirty="0" err="1"/>
              <a:t>Programme</a:t>
            </a:r>
            <a:r>
              <a:rPr lang="en-US" dirty="0"/>
              <a:t>. </a:t>
            </a:r>
            <a:endParaRPr lang="en-US" dirty="0" smtClean="0"/>
          </a:p>
          <a:p>
            <a:pPr lvl="1"/>
            <a:r>
              <a:rPr lang="en-US" dirty="0" smtClean="0"/>
              <a:t>Correct </a:t>
            </a:r>
            <a:r>
              <a:rPr lang="en-US" dirty="0"/>
              <a:t>formats for graphs, tables and cell headings, and the correct use of units. </a:t>
            </a:r>
            <a:endParaRPr lang="en-US" dirty="0" smtClean="0"/>
          </a:p>
          <a:p>
            <a:pPr lvl="1"/>
            <a:r>
              <a:rPr lang="en-US" dirty="0" smtClean="0"/>
              <a:t>A </a:t>
            </a:r>
            <a:r>
              <a:rPr lang="en-US" dirty="0"/>
              <a:t>report that exceeds the given word limit is likely to be penalized in this section for not being concise.</a:t>
            </a:r>
          </a:p>
          <a:p>
            <a:endParaRPr lang="en-US" dirty="0"/>
          </a:p>
        </p:txBody>
      </p:sp>
    </p:spTree>
    <p:extLst>
      <p:ext uri="{BB962C8B-B14F-4D97-AF65-F5344CB8AC3E}">
        <p14:creationId xmlns:p14="http://schemas.microsoft.com/office/powerpoint/2010/main" val="173497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To enable students to demonstrate the application of their skills and knowledge, and to pursue their personal interests without the constraints associated with written examinations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112079"/>
            <a:ext cx="6010275" cy="2019300"/>
          </a:xfrm>
          <a:prstGeom prst="rect">
            <a:avLst/>
          </a:prstGeom>
        </p:spPr>
      </p:pic>
    </p:spTree>
    <p:extLst>
      <p:ext uri="{BB962C8B-B14F-4D97-AF65-F5344CB8AC3E}">
        <p14:creationId xmlns:p14="http://schemas.microsoft.com/office/powerpoint/2010/main" val="43582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133600"/>
            <a:ext cx="6835686" cy="3505200"/>
          </a:xfrm>
        </p:spPr>
      </p:pic>
    </p:spTree>
    <p:extLst>
      <p:ext uri="{BB962C8B-B14F-4D97-AF65-F5344CB8AC3E}">
        <p14:creationId xmlns:p14="http://schemas.microsoft.com/office/powerpoint/2010/main" val="245605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Assessed Student Work Examples</a:t>
            </a:r>
            <a:endParaRPr lang="en-US" dirty="0"/>
          </a:p>
        </p:txBody>
      </p:sp>
      <p:sp>
        <p:nvSpPr>
          <p:cNvPr id="3" name="Content Placeholder 2"/>
          <p:cNvSpPr>
            <a:spLocks noGrp="1"/>
          </p:cNvSpPr>
          <p:nvPr>
            <p:ph idx="1"/>
          </p:nvPr>
        </p:nvSpPr>
        <p:spPr/>
        <p:txBody>
          <a:bodyPr/>
          <a:lstStyle/>
          <a:p>
            <a:r>
              <a:rPr lang="en-US" dirty="0" smtClean="0">
                <a:hlinkClick r:id="rId2"/>
              </a:rPr>
              <a:t>https://ibpublishing.ibo.org/ess/apps/dpapp/assessment.html?doc=d_4_ecoso_gui_1505_1_e&amp;part=1&amp;chapter=1</a:t>
            </a:r>
            <a:endParaRPr lang="en-US" dirty="0"/>
          </a:p>
        </p:txBody>
      </p:sp>
    </p:spTree>
    <p:extLst>
      <p:ext uri="{BB962C8B-B14F-4D97-AF65-F5344CB8AC3E}">
        <p14:creationId xmlns:p14="http://schemas.microsoft.com/office/powerpoint/2010/main" val="99015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IA Investigation consists of:</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Identifying an ESS issue and focusing on one of its specific aspects</a:t>
            </a:r>
          </a:p>
          <a:p>
            <a:pPr marL="457200" indent="-457200">
              <a:buFont typeface="+mj-lt"/>
              <a:buAutoNum type="arabicPeriod"/>
            </a:pPr>
            <a:r>
              <a:rPr lang="en-US" dirty="0" smtClean="0"/>
              <a:t>Developing methodologies to generate data that are </a:t>
            </a:r>
            <a:r>
              <a:rPr lang="en-US" dirty="0" err="1" smtClean="0"/>
              <a:t>analysed</a:t>
            </a:r>
            <a:r>
              <a:rPr lang="en-US" dirty="0" smtClean="0"/>
              <a:t> to produce knowledge and understanding of this focused aspect</a:t>
            </a:r>
          </a:p>
          <a:p>
            <a:pPr marL="457200" indent="-457200">
              <a:buFont typeface="+mj-lt"/>
              <a:buAutoNum type="arabicPeriod"/>
            </a:pPr>
            <a:r>
              <a:rPr lang="en-US" dirty="0" smtClean="0"/>
              <a:t>Applying the outcomes of the focused investigation to provide understanding or solutions in the </a:t>
            </a:r>
            <a:r>
              <a:rPr lang="en-US" dirty="0" err="1" smtClean="0"/>
              <a:t>borader</a:t>
            </a:r>
            <a:r>
              <a:rPr lang="en-US" dirty="0" smtClean="0"/>
              <a:t> ESS context</a:t>
            </a:r>
            <a:endParaRPr lang="en-US" dirty="0"/>
          </a:p>
        </p:txBody>
      </p:sp>
    </p:spTree>
    <p:extLst>
      <p:ext uri="{BB962C8B-B14F-4D97-AF65-F5344CB8AC3E}">
        <p14:creationId xmlns:p14="http://schemas.microsoft.com/office/powerpoint/2010/main" val="426740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b="1" dirty="0" smtClean="0"/>
              <a:t>Initial Proposal</a:t>
            </a:r>
          </a:p>
          <a:p>
            <a:pPr lvl="1"/>
            <a:r>
              <a:rPr lang="en-US" dirty="0" smtClean="0"/>
              <a:t>Consultation with me to discuss research questions, methodology and how you will collect data</a:t>
            </a:r>
          </a:p>
          <a:p>
            <a:pPr marL="457200" indent="-457200">
              <a:buFont typeface="+mj-lt"/>
              <a:buAutoNum type="arabicPeriod"/>
            </a:pPr>
            <a:r>
              <a:rPr lang="en-US" b="1" dirty="0" smtClean="0"/>
              <a:t>Investigation</a:t>
            </a:r>
          </a:p>
          <a:p>
            <a:pPr lvl="1"/>
            <a:r>
              <a:rPr lang="en-US" dirty="0" smtClean="0"/>
              <a:t>To be carried out in the classroom or on your own</a:t>
            </a:r>
          </a:p>
          <a:p>
            <a:pPr marL="457200" indent="-457200">
              <a:buFont typeface="+mj-lt"/>
              <a:buAutoNum type="arabicPeriod"/>
            </a:pPr>
            <a:r>
              <a:rPr lang="en-US" b="1" dirty="0" smtClean="0"/>
              <a:t>First Draft</a:t>
            </a:r>
          </a:p>
          <a:p>
            <a:pPr lvl="1"/>
            <a:r>
              <a:rPr lang="en-US" dirty="0" smtClean="0"/>
              <a:t>Feedback /advice on improvements</a:t>
            </a:r>
          </a:p>
          <a:p>
            <a:pPr marL="457200" indent="-457200">
              <a:buFont typeface="+mj-lt"/>
              <a:buAutoNum type="arabicPeriod"/>
            </a:pPr>
            <a:r>
              <a:rPr lang="en-US" b="1" dirty="0" smtClean="0"/>
              <a:t>Final Draft</a:t>
            </a:r>
          </a:p>
          <a:p>
            <a:pPr lvl="1"/>
            <a:r>
              <a:rPr lang="en-US" dirty="0" smtClean="0"/>
              <a:t>1,500-2,250 words long (anything beyond will not be read)</a:t>
            </a:r>
            <a:endParaRPr lang="en-US" dirty="0"/>
          </a:p>
        </p:txBody>
      </p:sp>
    </p:spTree>
    <p:extLst>
      <p:ext uri="{BB962C8B-B14F-4D97-AF65-F5344CB8AC3E}">
        <p14:creationId xmlns:p14="http://schemas.microsoft.com/office/powerpoint/2010/main" val="165283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lstStyle/>
          <a:p>
            <a:r>
              <a:rPr lang="en-US" dirty="0" smtClean="0"/>
              <a:t>You should </a:t>
            </a:r>
            <a:r>
              <a:rPr lang="en-US" dirty="0"/>
              <a:t>decide whether to do an individual investigation that involves the use of surveys, case studies, ecological fieldwork, hands-on practical laboratory work, the use of secondary sources such as databases and simulations, or possibly a hybrid of all these sources.</a:t>
            </a:r>
            <a:endParaRPr lang="en-US" dirty="0"/>
          </a:p>
        </p:txBody>
      </p:sp>
    </p:spTree>
    <p:extLst>
      <p:ext uri="{BB962C8B-B14F-4D97-AF65-F5344CB8AC3E}">
        <p14:creationId xmlns:p14="http://schemas.microsoft.com/office/powerpoint/2010/main" val="21678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Methodologies</a:t>
            </a:r>
            <a:endParaRPr lang="en-US" dirty="0"/>
          </a:p>
        </p:txBody>
      </p:sp>
      <p:sp>
        <p:nvSpPr>
          <p:cNvPr id="3" name="Content Placeholder 2"/>
          <p:cNvSpPr>
            <a:spLocks noGrp="1"/>
          </p:cNvSpPr>
          <p:nvPr>
            <p:ph idx="1"/>
          </p:nvPr>
        </p:nvSpPr>
        <p:spPr>
          <a:xfrm>
            <a:off x="1463040" y="2119256"/>
            <a:ext cx="6196405" cy="3824343"/>
          </a:xfrm>
        </p:spPr>
        <p:txBody>
          <a:bodyPr>
            <a:normAutofit fontScale="85000" lnSpcReduction="20000"/>
          </a:bodyPr>
          <a:lstStyle/>
          <a:p>
            <a:r>
              <a:rPr lang="en-US" dirty="0" smtClean="0"/>
              <a:t>Values and attitudes surveys or questionnaires</a:t>
            </a:r>
          </a:p>
          <a:p>
            <a:r>
              <a:rPr lang="en-US" dirty="0" smtClean="0"/>
              <a:t>Interviews</a:t>
            </a:r>
          </a:p>
          <a:p>
            <a:r>
              <a:rPr lang="en-US" dirty="0" smtClean="0"/>
              <a:t>Observational fieldwork (natural experiments)</a:t>
            </a:r>
          </a:p>
          <a:p>
            <a:r>
              <a:rPr lang="en-US" dirty="0" smtClean="0"/>
              <a:t>Ecosystem modelling (including </a:t>
            </a:r>
            <a:r>
              <a:rPr lang="en-US" dirty="0" err="1" smtClean="0"/>
              <a:t>mesocosms</a:t>
            </a:r>
            <a:r>
              <a:rPr lang="en-US" dirty="0" smtClean="0"/>
              <a:t> or bottle experiments)</a:t>
            </a:r>
          </a:p>
          <a:p>
            <a:r>
              <a:rPr lang="en-US" dirty="0" smtClean="0"/>
              <a:t>Laboratory work</a:t>
            </a:r>
          </a:p>
          <a:p>
            <a:r>
              <a:rPr lang="en-US" dirty="0" smtClean="0"/>
              <a:t>Models of sustainability</a:t>
            </a:r>
          </a:p>
          <a:p>
            <a:r>
              <a:rPr lang="en-US" dirty="0" smtClean="0"/>
              <a:t>Use of systems diagrams or other valid holistic modelling approaches</a:t>
            </a:r>
          </a:p>
          <a:p>
            <a:r>
              <a:rPr lang="en-US" dirty="0" smtClean="0"/>
              <a:t>Elements of environmental impact assessments</a:t>
            </a:r>
          </a:p>
          <a:p>
            <a:r>
              <a:rPr lang="en-US" dirty="0" smtClean="0"/>
              <a:t>Secondary demographic, development and environmental data</a:t>
            </a:r>
          </a:p>
          <a:p>
            <a:r>
              <a:rPr lang="en-US" dirty="0" smtClean="0"/>
              <a:t>Collection of both qualitative and quantitative data</a:t>
            </a:r>
            <a:endParaRPr lang="en-US" dirty="0"/>
          </a:p>
        </p:txBody>
      </p:sp>
    </p:spTree>
    <p:extLst>
      <p:ext uri="{BB962C8B-B14F-4D97-AF65-F5344CB8AC3E}">
        <p14:creationId xmlns:p14="http://schemas.microsoft.com/office/powerpoint/2010/main" val="141700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Estimations of NPP/GPP or NSP/GSP</a:t>
            </a:r>
          </a:p>
          <a:p>
            <a:r>
              <a:rPr lang="en-US" dirty="0" smtClean="0"/>
              <a:t>Application of descriptive statistics (measures of spread and average)</a:t>
            </a:r>
          </a:p>
          <a:p>
            <a:r>
              <a:rPr lang="en-US" dirty="0" smtClean="0"/>
              <a:t>Application of inferential statistics (testing of null hypotheses)</a:t>
            </a:r>
          </a:p>
          <a:p>
            <a:r>
              <a:rPr lang="en-US" dirty="0" smtClean="0"/>
              <a:t>Other complex calculations</a:t>
            </a:r>
          </a:p>
          <a:p>
            <a:r>
              <a:rPr lang="en-US" dirty="0" smtClean="0"/>
              <a:t>Cartographic analysis</a:t>
            </a:r>
          </a:p>
          <a:p>
            <a:r>
              <a:rPr lang="en-US" dirty="0" smtClean="0"/>
              <a:t>Use of spreadsheets or databases</a:t>
            </a:r>
          </a:p>
          <a:p>
            <a:r>
              <a:rPr lang="en-US" dirty="0" smtClean="0"/>
              <a:t>Detailed calculations of footprints (including ecological, carbon, water footprints)</a:t>
            </a:r>
            <a:endParaRPr lang="en-US" dirty="0"/>
          </a:p>
        </p:txBody>
      </p:sp>
    </p:spTree>
    <p:extLst>
      <p:ext uri="{BB962C8B-B14F-4D97-AF65-F5344CB8AC3E}">
        <p14:creationId xmlns:p14="http://schemas.microsoft.com/office/powerpoint/2010/main" val="347173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Assessment Criteria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6855535"/>
              </p:ext>
            </p:extLst>
          </p:nvPr>
        </p:nvGraphicFramePr>
        <p:xfrm>
          <a:off x="914400" y="2438400"/>
          <a:ext cx="7391402" cy="1554480"/>
        </p:xfrm>
        <a:graphic>
          <a:graphicData uri="http://schemas.openxmlformats.org/drawingml/2006/table">
            <a:tbl>
              <a:tblPr firstRow="1" bandRow="1">
                <a:tableStyleId>{E8B1032C-EA38-4F05-BA0D-38AFFFC7BED3}</a:tableStyleId>
              </a:tblPr>
              <a:tblGrid>
                <a:gridCol w="1071875"/>
                <a:gridCol w="1039953"/>
                <a:gridCol w="1055915"/>
                <a:gridCol w="1055915"/>
                <a:gridCol w="1055915"/>
                <a:gridCol w="1197427"/>
                <a:gridCol w="914402"/>
              </a:tblGrid>
              <a:tr h="370840">
                <a:tc>
                  <a:txBody>
                    <a:bodyPr/>
                    <a:lstStyle/>
                    <a:p>
                      <a:r>
                        <a:rPr lang="en-US" sz="1200" dirty="0" smtClean="0"/>
                        <a:t>Identifying the context</a:t>
                      </a:r>
                    </a:p>
                    <a:p>
                      <a:r>
                        <a:rPr lang="en-US" sz="1800" dirty="0" smtClean="0"/>
                        <a:t>(CXT)</a:t>
                      </a:r>
                      <a:endParaRPr lang="en-US" sz="1800" dirty="0"/>
                    </a:p>
                  </a:txBody>
                  <a:tcPr/>
                </a:tc>
                <a:tc>
                  <a:txBody>
                    <a:bodyPr/>
                    <a:lstStyle/>
                    <a:p>
                      <a:r>
                        <a:rPr lang="en-US" sz="1200" dirty="0" smtClean="0"/>
                        <a:t>Planning</a:t>
                      </a:r>
                    </a:p>
                    <a:p>
                      <a:r>
                        <a:rPr lang="en-US" sz="1800" dirty="0" smtClean="0"/>
                        <a:t>(PLA)</a:t>
                      </a:r>
                      <a:endParaRPr lang="en-US" sz="1800" dirty="0"/>
                    </a:p>
                  </a:txBody>
                  <a:tcPr/>
                </a:tc>
                <a:tc>
                  <a:txBody>
                    <a:bodyPr/>
                    <a:lstStyle/>
                    <a:p>
                      <a:r>
                        <a:rPr lang="en-US" sz="1200" dirty="0" smtClean="0"/>
                        <a:t>Results, analysis and conclusion</a:t>
                      </a:r>
                    </a:p>
                    <a:p>
                      <a:r>
                        <a:rPr lang="en-US" sz="1800" dirty="0" smtClean="0"/>
                        <a:t>(RAC)</a:t>
                      </a:r>
                      <a:endParaRPr lang="en-US" sz="1800" dirty="0"/>
                    </a:p>
                  </a:txBody>
                  <a:tcPr/>
                </a:tc>
                <a:tc>
                  <a:txBody>
                    <a:bodyPr/>
                    <a:lstStyle/>
                    <a:p>
                      <a:r>
                        <a:rPr lang="en-US" sz="1200" dirty="0" smtClean="0"/>
                        <a:t>Discussion and evaluation</a:t>
                      </a:r>
                    </a:p>
                    <a:p>
                      <a:r>
                        <a:rPr lang="en-US" sz="1800" dirty="0" smtClean="0"/>
                        <a:t>(DEV)</a:t>
                      </a:r>
                      <a:endParaRPr lang="en-US" sz="1800" dirty="0"/>
                    </a:p>
                  </a:txBody>
                  <a:tcPr/>
                </a:tc>
                <a:tc>
                  <a:txBody>
                    <a:bodyPr/>
                    <a:lstStyle/>
                    <a:p>
                      <a:r>
                        <a:rPr lang="en-US" sz="1200" dirty="0" smtClean="0"/>
                        <a:t>Applications</a:t>
                      </a:r>
                    </a:p>
                    <a:p>
                      <a:r>
                        <a:rPr lang="en-US" sz="1800" dirty="0" smtClean="0"/>
                        <a:t>(APP)</a:t>
                      </a:r>
                      <a:endParaRPr lang="en-US" sz="1800" dirty="0"/>
                    </a:p>
                  </a:txBody>
                  <a:tcPr/>
                </a:tc>
                <a:tc>
                  <a:txBody>
                    <a:bodyPr/>
                    <a:lstStyle/>
                    <a:p>
                      <a:r>
                        <a:rPr lang="en-US" sz="1200" dirty="0" smtClean="0"/>
                        <a:t>Communication</a:t>
                      </a:r>
                    </a:p>
                    <a:p>
                      <a:r>
                        <a:rPr lang="en-US" sz="1800" dirty="0" smtClean="0"/>
                        <a:t>(COM)</a:t>
                      </a:r>
                      <a:endParaRPr lang="en-US" sz="1800" dirty="0"/>
                    </a:p>
                  </a:txBody>
                  <a:tcPr/>
                </a:tc>
                <a:tc>
                  <a:txBody>
                    <a:bodyPr/>
                    <a:lstStyle/>
                    <a:p>
                      <a:r>
                        <a:rPr lang="en-US" sz="1200" dirty="0" smtClean="0"/>
                        <a:t>Total</a:t>
                      </a:r>
                      <a:endParaRPr lang="en-US" sz="1200" dirty="0"/>
                    </a:p>
                  </a:txBody>
                  <a:tcPr/>
                </a:tc>
              </a:tr>
              <a:tr h="370840">
                <a:tc>
                  <a:txBody>
                    <a:bodyPr/>
                    <a:lstStyle/>
                    <a:p>
                      <a:pPr algn="ctr"/>
                      <a:r>
                        <a:rPr lang="en-US" dirty="0" smtClean="0"/>
                        <a:t>6</a:t>
                      </a:r>
                    </a:p>
                    <a:p>
                      <a:pPr algn="ctr"/>
                      <a:r>
                        <a:rPr lang="en-US" dirty="0" smtClean="0"/>
                        <a:t>(20%)</a:t>
                      </a:r>
                      <a:endParaRPr lang="en-US" dirty="0"/>
                    </a:p>
                  </a:txBody>
                  <a:tcPr/>
                </a:tc>
                <a:tc>
                  <a:txBody>
                    <a:bodyPr/>
                    <a:lstStyle/>
                    <a:p>
                      <a:pPr algn="ctr"/>
                      <a:r>
                        <a:rPr lang="en-US" dirty="0" smtClean="0"/>
                        <a:t>6</a:t>
                      </a:r>
                    </a:p>
                    <a:p>
                      <a:pPr algn="ctr"/>
                      <a:r>
                        <a:rPr lang="en-US" dirty="0" smtClean="0"/>
                        <a:t>(20%)</a:t>
                      </a:r>
                      <a:endParaRPr lang="en-US" dirty="0"/>
                    </a:p>
                  </a:txBody>
                  <a:tcPr/>
                </a:tc>
                <a:tc>
                  <a:txBody>
                    <a:bodyPr/>
                    <a:lstStyle/>
                    <a:p>
                      <a:pPr algn="ctr"/>
                      <a:r>
                        <a:rPr lang="en-US" dirty="0" smtClean="0"/>
                        <a:t>6</a:t>
                      </a:r>
                    </a:p>
                    <a:p>
                      <a:pPr algn="ctr"/>
                      <a:r>
                        <a:rPr lang="en-US" dirty="0" smtClean="0"/>
                        <a:t>(20%)</a:t>
                      </a:r>
                      <a:endParaRPr lang="en-US" dirty="0"/>
                    </a:p>
                  </a:txBody>
                  <a:tcPr/>
                </a:tc>
                <a:tc>
                  <a:txBody>
                    <a:bodyPr/>
                    <a:lstStyle/>
                    <a:p>
                      <a:pPr algn="ctr"/>
                      <a:r>
                        <a:rPr lang="en-US" dirty="0" smtClean="0"/>
                        <a:t>6</a:t>
                      </a:r>
                    </a:p>
                    <a:p>
                      <a:pPr algn="ctr"/>
                      <a:r>
                        <a:rPr lang="en-US" dirty="0" smtClean="0"/>
                        <a:t>(20%)</a:t>
                      </a:r>
                      <a:endParaRPr lang="en-US" dirty="0"/>
                    </a:p>
                  </a:txBody>
                  <a:tcPr/>
                </a:tc>
                <a:tc>
                  <a:txBody>
                    <a:bodyPr/>
                    <a:lstStyle/>
                    <a:p>
                      <a:pPr algn="ctr"/>
                      <a:r>
                        <a:rPr lang="en-US" dirty="0" smtClean="0"/>
                        <a:t>3</a:t>
                      </a:r>
                    </a:p>
                    <a:p>
                      <a:pPr algn="ctr"/>
                      <a:r>
                        <a:rPr lang="en-US" dirty="0" smtClean="0"/>
                        <a:t>(10%)</a:t>
                      </a:r>
                      <a:endParaRPr lang="en-US" dirty="0"/>
                    </a:p>
                  </a:txBody>
                  <a:tcPr/>
                </a:tc>
                <a:tc>
                  <a:txBody>
                    <a:bodyPr/>
                    <a:lstStyle/>
                    <a:p>
                      <a:pPr algn="ctr"/>
                      <a:r>
                        <a:rPr lang="en-US" dirty="0" smtClean="0"/>
                        <a:t>3</a:t>
                      </a:r>
                    </a:p>
                    <a:p>
                      <a:pPr algn="ctr"/>
                      <a:r>
                        <a:rPr lang="en-US" dirty="0" smtClean="0"/>
                        <a:t>(10%)</a:t>
                      </a:r>
                      <a:endParaRPr lang="en-US" dirty="0"/>
                    </a:p>
                  </a:txBody>
                  <a:tcPr/>
                </a:tc>
                <a:tc>
                  <a:txBody>
                    <a:bodyPr/>
                    <a:lstStyle/>
                    <a:p>
                      <a:pPr algn="ctr"/>
                      <a:r>
                        <a:rPr lang="en-US" dirty="0" smtClean="0"/>
                        <a:t>30</a:t>
                      </a:r>
                    </a:p>
                    <a:p>
                      <a:pPr algn="ctr"/>
                      <a:r>
                        <a:rPr lang="en-US" dirty="0" smtClean="0"/>
                        <a:t>(100%)</a:t>
                      </a:r>
                      <a:endParaRPr lang="en-US" dirty="0"/>
                    </a:p>
                  </a:txBody>
                  <a:tcPr/>
                </a:tc>
              </a:tr>
            </a:tbl>
          </a:graphicData>
        </a:graphic>
      </p:graphicFrame>
    </p:spTree>
    <p:extLst>
      <p:ext uri="{BB962C8B-B14F-4D97-AF65-F5344CB8AC3E}">
        <p14:creationId xmlns:p14="http://schemas.microsoft.com/office/powerpoint/2010/main" val="193565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This </a:t>
            </a:r>
            <a:r>
              <a:rPr lang="en-US" dirty="0"/>
              <a:t>criterion assesses </a:t>
            </a:r>
            <a:r>
              <a:rPr lang="en-US" dirty="0" smtClean="0"/>
              <a:t>the extent to which the students establishes and explores an environmental issue (either local or global) for an investigation and develops this to state a relevant and focused research question.</a:t>
            </a:r>
          </a:p>
          <a:p>
            <a:pPr lvl="1"/>
            <a:r>
              <a:rPr lang="en-US" dirty="0" smtClean="0"/>
              <a:t>To </a:t>
            </a:r>
            <a:r>
              <a:rPr lang="en-US" dirty="0"/>
              <a:t>score highly, students will need to be able to justify the connection between their own study and the bigger problem that was the stimulus for their investigation.</a:t>
            </a:r>
          </a:p>
          <a:p>
            <a:endParaRPr lang="en-US" dirty="0"/>
          </a:p>
        </p:txBody>
      </p:sp>
    </p:spTree>
    <p:extLst>
      <p:ext uri="{BB962C8B-B14F-4D97-AF65-F5344CB8AC3E}">
        <p14:creationId xmlns:p14="http://schemas.microsoft.com/office/powerpoint/2010/main" val="19805126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92</TotalTime>
  <Words>921</Words>
  <Application>Microsoft Office PowerPoint</Application>
  <PresentationFormat>On-screen Show (4:3)</PresentationFormat>
  <Paragraphs>97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Internal Assessment</vt:lpstr>
      <vt:lpstr>Purpose</vt:lpstr>
      <vt:lpstr>The IA Investigation consists of:</vt:lpstr>
      <vt:lpstr>Stages</vt:lpstr>
      <vt:lpstr>What to do?</vt:lpstr>
      <vt:lpstr>Methodologies</vt:lpstr>
      <vt:lpstr>Analytical Techniques</vt:lpstr>
      <vt:lpstr>Internal Assessment Criteria</vt:lpstr>
      <vt:lpstr>Identifying the Context</vt:lpstr>
      <vt:lpstr>Identifying the Context</vt:lpstr>
      <vt:lpstr>Planning</vt:lpstr>
      <vt:lpstr>Planning</vt:lpstr>
      <vt:lpstr>Results, Analysis and Conclusion</vt:lpstr>
      <vt:lpstr>Results, Analysis and Conclusion</vt:lpstr>
      <vt:lpstr>Discussion and Evaluation</vt:lpstr>
      <vt:lpstr>Discussion and Evaluation</vt:lpstr>
      <vt:lpstr>Applications</vt:lpstr>
      <vt:lpstr>Applications</vt:lpstr>
      <vt:lpstr>Communication</vt:lpstr>
      <vt:lpstr>Communication</vt:lpstr>
      <vt:lpstr>Assessed Student Work Examples</vt:lpstr>
    </vt:vector>
  </TitlesOfParts>
  <Company>Wake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Assessment</dc:title>
  <dc:creator>wedwards2</dc:creator>
  <cp:lastModifiedBy>wedwards2</cp:lastModifiedBy>
  <cp:revision>7</cp:revision>
  <dcterms:created xsi:type="dcterms:W3CDTF">2017-02-01T13:08:31Z</dcterms:created>
  <dcterms:modified xsi:type="dcterms:W3CDTF">2017-02-01T14:41:04Z</dcterms:modified>
</cp:coreProperties>
</file>